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FB9170-41C6-4ED3-A9EE-BF9E680ED2A8}">
  <a:tblStyle styleId="{3EFB9170-41C6-4ED3-A9EE-BF9E680ED2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042b96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042b96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fb487df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fb487df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use the system the user will first need to login. As </a:t>
            </a:r>
            <a:r>
              <a:rPr lang="en">
                <a:solidFill>
                  <a:schemeClr val="dk1"/>
                </a:solidFill>
              </a:rPr>
              <a:t>most of the details are fetched automatically from Outlook and video conferencing applications, we will already have it in our database.</a:t>
            </a:r>
            <a:r>
              <a:rPr lang="en"/>
              <a:t> </a:t>
            </a:r>
            <a:r>
              <a:rPr lang="en"/>
              <a:t>After each meeting, we will send out optional feedback surveys to the </a:t>
            </a:r>
            <a:r>
              <a:rPr lang="en">
                <a:solidFill>
                  <a:schemeClr val="dk1"/>
                </a:solidFill>
              </a:rPr>
              <a:t>participants</a:t>
            </a:r>
            <a:r>
              <a:rPr lang="en"/>
              <a:t>.</a:t>
            </a:r>
            <a:r>
              <a:rPr lang="en"/>
              <a:t> This feature will allow them to share suggestions, </a:t>
            </a:r>
            <a:r>
              <a:rPr lang="en"/>
              <a:t>and request follow-up meetings for any unanswered questions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b487df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fb487df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Upon landing on the dashboard, we'll see a list of all projects - with descriptions and team members. To view the progress of each project, we'll also show real-time metrics, including the number of meetings held and the total time spent till now. When we select a specific project, we can see the total time spent by each member in that project, along with we will show a list of all meetings with date, time, and attendance.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fb487df8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fb487df8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fb487df8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fb487df8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278c9cd0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278c9cd0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fb487df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fb487df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fb487df8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fb487df8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fb487df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fb487df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fb487df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fb487df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fb487df8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fb487df8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278c9cd0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278c9cd0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fb487df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fb487df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fb487df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fb487df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278c9cd0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278c9cd0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278c9cd0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278c9cd0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7992a9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7992a9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78c9cd0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278c9cd0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278c9cd0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278c9cd0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fb487df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fb487df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fb487df8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fb487df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281b0de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281b0de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78c9cd0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278c9cd0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2161500"/>
            <a:ext cx="3165900" cy="29820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80">
                <a:solidFill>
                  <a:srgbClr val="00FFFF"/>
                </a:solidFill>
              </a:rPr>
              <a:t>BUDT 723</a:t>
            </a:r>
            <a:endParaRPr b="1" sz="47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>
                <a:solidFill>
                  <a:srgbClr val="00FFFF"/>
                </a:solidFill>
              </a:rPr>
              <a:t>BPA TEAM 1</a:t>
            </a:r>
            <a:endParaRPr b="1" sz="35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3580">
                <a:solidFill>
                  <a:srgbClr val="00FFFF"/>
                </a:solidFill>
              </a:rPr>
              <a:t>Meeting Management </a:t>
            </a:r>
            <a:endParaRPr b="1" i="1" sz="358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3580">
                <a:solidFill>
                  <a:srgbClr val="00FFFF"/>
                </a:solidFill>
              </a:rPr>
              <a:t>Tool</a:t>
            </a:r>
            <a:endParaRPr b="1" i="1" sz="3580">
              <a:solidFill>
                <a:srgbClr val="00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Design</a:t>
            </a:r>
            <a:endParaRPr b="1"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17992" l="22116" r="26064" t="12267"/>
          <a:stretch/>
        </p:blipFill>
        <p:spPr>
          <a:xfrm>
            <a:off x="1660350" y="1639650"/>
            <a:ext cx="2341602" cy="234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475" y="704626"/>
            <a:ext cx="2871099" cy="40064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625" y="276997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1581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 Design</a:t>
            </a:r>
            <a:endParaRPr b="1"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76" y="837700"/>
            <a:ext cx="3694276" cy="186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75" y="2886188"/>
            <a:ext cx="3694274" cy="17815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3000" y="2970663"/>
            <a:ext cx="2644651" cy="169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3000" y="558888"/>
            <a:ext cx="2536051" cy="225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9975" y="191537"/>
            <a:ext cx="505925" cy="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23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 Plan</a:t>
            </a:r>
            <a:endParaRPr b="1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900475"/>
            <a:ext cx="43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Implementation Kick-off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Software APIs, Cronjobs and AI tools (Firefly)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Dummy data from Trace3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Hardware components (Linux servers,  supervisor)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Installation and Configuration</a:t>
            </a:r>
            <a:r>
              <a:rPr lang="en">
                <a:solidFill>
                  <a:schemeClr val="dk1"/>
                </a:solidFill>
              </a:rPr>
              <a:t>: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Deploying on host server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Setting up software and hardware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Integrating APIs and CRON Jobs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Configuring with Trace3's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4832400" y="900475"/>
            <a:ext cx="39999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Data Migration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Transferring existing meeting data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Migrating Outlook calendar data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Integrating supplementary meeting data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Testing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Alpha testing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Beta testing with user involvement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Go-Live, Hypercare &amp; Transition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Deploying on production servers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User transition from old to new system</a:t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>
            <a:off x="4625400" y="933625"/>
            <a:ext cx="25200" cy="3507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275" y="2661055"/>
            <a:ext cx="548700" cy="40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5">
            <a:alphaModFix/>
          </a:blip>
          <a:srcRect b="26593" l="18085" r="15474" t="9480"/>
          <a:stretch/>
        </p:blipFill>
        <p:spPr>
          <a:xfrm>
            <a:off x="6582631" y="810200"/>
            <a:ext cx="499445" cy="4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325" y="2161600"/>
            <a:ext cx="499450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9400" y="3216350"/>
            <a:ext cx="480525" cy="4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6700" y="779500"/>
            <a:ext cx="655400" cy="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311700" y="2648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let us know if you have any questions.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75" y="4003975"/>
            <a:ext cx="7994851" cy="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928" y="458500"/>
            <a:ext cx="1476000" cy="14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Flow Diagram</a:t>
            </a:r>
            <a:endParaRPr b="1"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697" y="1026350"/>
            <a:ext cx="4031248" cy="30908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76" y="1367325"/>
            <a:ext cx="3768848" cy="240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Flow Diagram</a:t>
            </a:r>
            <a:endParaRPr b="1"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900" y="1116050"/>
            <a:ext cx="3932350" cy="30519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801" y="1437600"/>
            <a:ext cx="3594249" cy="240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Entity Relationship Diagram</a:t>
            </a:r>
            <a:endParaRPr b="1"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55" y="837700"/>
            <a:ext cx="4933272" cy="400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225338" y="4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Synchronised Systems Model 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(Data-to-Process CRUD Matrix)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950" y="863525"/>
            <a:ext cx="7129174" cy="412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225338" y="4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/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625" y="538700"/>
            <a:ext cx="7430225" cy="415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3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997650" y="8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{3EFB9170-41C6-4ED3-A9EE-BF9E680ED2A8}</a:tableStyleId>
              </a:tblPr>
              <a:tblGrid>
                <a:gridCol w="684875"/>
                <a:gridCol w="6273850"/>
              </a:tblGrid>
              <a:tr h="41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Agenda Items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Trace3 Problem Statement - Meeting Management Tool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Planning and Analysis Phase Work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Design Phase Work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Proposed System Architecture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Physical Data Flow Diagram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Metric Library for Analytics Dashboard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Sample Input and Output Design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 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Implementation Plan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059" y="234179"/>
            <a:ext cx="5727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Candidate Solutions Matrix</a:t>
            </a:r>
            <a:endParaRPr b="1"/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55" y="990100"/>
            <a:ext cx="7793555" cy="35207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Feasibility Analysis Matrix</a:t>
            </a:r>
            <a:endParaRPr b="1"/>
          </a:p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55" y="990100"/>
            <a:ext cx="7374103" cy="37115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Feasibility Analysis Matrix</a:t>
            </a:r>
            <a:endParaRPr b="1"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02" y="1300075"/>
            <a:ext cx="3905875" cy="271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6200" y="1426225"/>
            <a:ext cx="3956725" cy="246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Lessons Learned</a:t>
            </a:r>
            <a:endParaRPr b="1"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Utilized Visible Analyst for DFDs and ERDs, enhancing understanding and communication.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Emphasized visual aids' value in making technical info accessible.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Stressed effective project management and teamwork.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Adapted to evolving project scope with flexibility.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Used fact-finding techniques to understand client needs thoroughly.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Tailored system design to client's needs through active listening.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Carefully evaluated and selected technologies.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Overcame coordination challenges through open discussions.</a:t>
            </a:r>
            <a:endParaRPr/>
          </a:p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Trace</a:t>
            </a:r>
            <a:r>
              <a:rPr b="1" i="1" lang="en">
                <a:solidFill>
                  <a:srgbClr val="00FFFF"/>
                </a:solidFill>
              </a:rPr>
              <a:t>3</a:t>
            </a:r>
            <a:r>
              <a:rPr b="1" lang="en"/>
              <a:t> Problem Statement </a:t>
            </a:r>
            <a:r>
              <a:rPr b="1" lang="en"/>
              <a:t>-</a:t>
            </a:r>
            <a:r>
              <a:rPr b="1" lang="en"/>
              <a:t> Meeting Management Tool</a:t>
            </a:r>
            <a:endParaRPr b="1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Optimizing Stakeholder Time Commitment</a:t>
            </a: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 a solution to gather meeting activity on Strategic Initiatives projects.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burdening stakeholders who have multiple high-priority commitments.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Avoiding manual data entry &amp; collection (NetSuite, Smartsheets).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 Resource Allocation and Meeting &amp; Participant Data Collection</a:t>
            </a: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Design a streamlined system to optimize time and resource allocation.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Automated data storage, processing and retrieval for meetings &amp; participants.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Visualization of Metrics &amp; Analytics</a:t>
            </a: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Dashboard with insightful metrics, KPIs and analytics.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Enabling informed decision-making &amp; efficient project scheduling.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975" y="3523542"/>
            <a:ext cx="2069574" cy="9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12235" l="25392" r="23823" t="10953"/>
          <a:stretch/>
        </p:blipFill>
        <p:spPr>
          <a:xfrm>
            <a:off x="7239250" y="2019075"/>
            <a:ext cx="1194824" cy="1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Planning and Analysis Phase Work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26250" y="1152475"/>
            <a:ext cx="40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Understanding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Trace3’s industry background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Information Gathering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Techniques</a:t>
            </a:r>
            <a:r>
              <a:rPr lang="en" sz="1500">
                <a:solidFill>
                  <a:schemeClr val="dk1"/>
                </a:solidFill>
              </a:rPr>
              <a:t>: Interviews, Observations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Business process analysis</a:t>
            </a:r>
            <a:r>
              <a:rPr lang="en" sz="1500">
                <a:solidFill>
                  <a:schemeClr val="dk1"/>
                </a:solidFill>
              </a:rPr>
              <a:t> for </a:t>
            </a:r>
            <a:r>
              <a:rPr b="1" lang="en" sz="1500">
                <a:solidFill>
                  <a:schemeClr val="dk1"/>
                </a:solidFill>
              </a:rPr>
              <a:t>as-is (current) system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Statement of Work</a:t>
            </a:r>
            <a:r>
              <a:rPr lang="en" sz="1500">
                <a:solidFill>
                  <a:schemeClr val="dk1"/>
                </a:solidFill>
              </a:rPr>
              <a:t> : Project Scope, Constraints, Challenges, Requirements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Approvals </a:t>
            </a:r>
            <a:r>
              <a:rPr lang="en" sz="1500">
                <a:solidFill>
                  <a:schemeClr val="dk1"/>
                </a:solidFill>
              </a:rPr>
              <a:t>: SOW, System Analysis Report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638725" y="1152475"/>
            <a:ext cx="40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Current tech stack</a:t>
            </a:r>
            <a:r>
              <a:rPr lang="en" sz="1500">
                <a:solidFill>
                  <a:schemeClr val="dk1"/>
                </a:solidFill>
              </a:rPr>
              <a:t> 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Opportunities 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Strategic Initiatives Team centric solution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Project and Resource optimization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Meeting, Participant, and Participation Activity data collection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nalytics Dashboard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Feedback loop 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4479025" y="1152475"/>
            <a:ext cx="32100" cy="3316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600" y="1567425"/>
            <a:ext cx="429300" cy="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375" y="1567425"/>
            <a:ext cx="429300" cy="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3147" y="150772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1608" y="1539508"/>
            <a:ext cx="485125" cy="4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8099" y="1525475"/>
            <a:ext cx="661099" cy="5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0576" y="1558880"/>
            <a:ext cx="793549" cy="44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6087" y="369962"/>
            <a:ext cx="722825" cy="7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274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Phase </a:t>
            </a:r>
            <a:endParaRPr b="1"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</a:t>
            </a:r>
            <a:r>
              <a:rPr b="1" lang="en">
                <a:solidFill>
                  <a:schemeClr val="dk1"/>
                </a:solidFill>
              </a:rPr>
              <a:t>Proposed Tech Stack 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Supervisor (Deployment)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CRON Job (Task Scheduling)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nginx (Reverse Proxy &amp; Serving)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Python (Data Processing)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MySQL (Data Storage)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Redis (Caching)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API Calls to Teams, WebEx, Zoom, Outlook, Copilot - Firefly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&gt; </a:t>
            </a:r>
            <a:r>
              <a:rPr b="1" lang="en">
                <a:solidFill>
                  <a:schemeClr val="dk1"/>
                </a:solidFill>
              </a:rPr>
              <a:t>Approvals </a:t>
            </a:r>
            <a:r>
              <a:rPr lang="en">
                <a:solidFill>
                  <a:schemeClr val="dk1"/>
                </a:solidFill>
              </a:rPr>
              <a:t>: System Design Phase Report, Evaluation Letter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</a:t>
            </a:r>
            <a:r>
              <a:rPr b="1" lang="en">
                <a:solidFill>
                  <a:schemeClr val="dk1"/>
                </a:solidFill>
              </a:rPr>
              <a:t>Diagrams and Matrices for System Design 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Data Flow Diagram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Entity Relationship Diagram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Physical Data Flow Diagram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Candidate Solutions Matrix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Feasibility Analysis Matrix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Input and Output Design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Data-to-Process CRUD Matrix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Implementation Plan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Weekly meetings with Trace3 to build an </a:t>
            </a:r>
            <a:r>
              <a:rPr b="1" lang="en">
                <a:solidFill>
                  <a:schemeClr val="dk1"/>
                </a:solidFill>
              </a:rPr>
              <a:t>iterative feedback loop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&gt; Working on the </a:t>
            </a:r>
            <a:r>
              <a:rPr b="1" lang="en">
                <a:solidFill>
                  <a:schemeClr val="dk1"/>
                </a:solidFill>
              </a:rPr>
              <a:t>to-be (proposed)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system</a:t>
            </a:r>
            <a:r>
              <a:rPr lang="en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4479025" y="1152475"/>
            <a:ext cx="32100" cy="3316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000" y="469788"/>
            <a:ext cx="624126" cy="6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249" y="268425"/>
            <a:ext cx="925925" cy="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050" y="306638"/>
            <a:ext cx="849500" cy="8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4550" y="546000"/>
            <a:ext cx="471725" cy="4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9475" y="420450"/>
            <a:ext cx="722825" cy="7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3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System Architecture</a:t>
            </a:r>
            <a:endParaRPr b="1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63000" y="1152125"/>
            <a:ext cx="3432600" cy="33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>
                <a:solidFill>
                  <a:schemeClr val="dk1"/>
                </a:solidFill>
              </a:rPr>
              <a:t>&gt; </a:t>
            </a:r>
            <a:r>
              <a:rPr b="1" lang="en">
                <a:solidFill>
                  <a:schemeClr val="dk1"/>
                </a:solidFill>
              </a:rPr>
              <a:t>Data Collection :</a:t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Scheduled meeting data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Participant attendance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Participant activity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Data Storage 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Meeting, Participant and Meeting Participation databases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solidFill>
                  <a:schemeClr val="dk1"/>
                </a:solidFill>
              </a:rPr>
              <a:t>&gt;</a:t>
            </a:r>
            <a:r>
              <a:rPr b="1" lang="en">
                <a:solidFill>
                  <a:schemeClr val="dk1"/>
                </a:solidFill>
              </a:rPr>
              <a:t> Data Processing 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alidation of m</a:t>
            </a:r>
            <a:r>
              <a:rPr lang="en">
                <a:solidFill>
                  <a:schemeClr val="dk1"/>
                </a:solidFill>
              </a:rPr>
              <a:t>eeting details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Derivation logic for metrics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4311600" y="1113825"/>
            <a:ext cx="41610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&gt; </a:t>
            </a:r>
            <a:r>
              <a:rPr b="1" lang="en" sz="1500">
                <a:solidFill>
                  <a:schemeClr val="dk1"/>
                </a:solidFill>
              </a:rPr>
              <a:t>User Interface Dashboard 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Dashboard with analytics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Previous meeting data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Metrics and key performance indicators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&gt;</a:t>
            </a:r>
            <a:r>
              <a:rPr b="1" lang="en" sz="1500">
                <a:solidFill>
                  <a:schemeClr val="dk1"/>
                </a:solidFill>
              </a:rPr>
              <a:t> Feedback Mechanism 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Pre and Post-meeting survey for participants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Agenda fulfillment, feedback, questions</a:t>
            </a:r>
            <a:endParaRPr sz="1500"/>
          </a:p>
        </p:txBody>
      </p:sp>
      <p:cxnSp>
        <p:nvCxnSpPr>
          <p:cNvPr id="121" name="Google Shape;121;p18"/>
          <p:cNvCxnSpPr/>
          <p:nvPr/>
        </p:nvCxnSpPr>
        <p:spPr>
          <a:xfrm>
            <a:off x="4195950" y="1075475"/>
            <a:ext cx="15300" cy="34536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25" y="3386425"/>
            <a:ext cx="1376275" cy="12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3775" y="270664"/>
            <a:ext cx="758344" cy="7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204175"/>
            <a:ext cx="4122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Data Flow Diagram</a:t>
            </a:r>
            <a:endParaRPr b="1"/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450" y="1036075"/>
            <a:ext cx="4823625" cy="3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093500"/>
            <a:ext cx="31962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Meeting and Survey Management </a:t>
            </a:r>
            <a:r>
              <a:rPr lang="en" sz="1300">
                <a:solidFill>
                  <a:schemeClr val="dk1"/>
                </a:solidFill>
              </a:rPr>
              <a:t>:</a:t>
            </a:r>
            <a:r>
              <a:rPr b="1" lang="en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100">
                <a:solidFill>
                  <a:schemeClr val="dk1"/>
                </a:solidFill>
              </a:rPr>
              <a:t>User-Authentication: </a:t>
            </a:r>
            <a:r>
              <a:rPr lang="en" sz="1100">
                <a:solidFill>
                  <a:schemeClr val="dk1"/>
                </a:solidFill>
              </a:rPr>
              <a:t>Verifying user identities to ensure secure access to the system.</a:t>
            </a:r>
            <a:endParaRPr b="1"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100">
                <a:solidFill>
                  <a:schemeClr val="dk1"/>
                </a:solidFill>
              </a:rPr>
              <a:t>Aggregating Data on Dashboard: </a:t>
            </a:r>
            <a:r>
              <a:rPr lang="en" sz="1100">
                <a:solidFill>
                  <a:schemeClr val="dk1"/>
                </a:solidFill>
              </a:rPr>
              <a:t>Compiling and presenting diverse data related to human resources, projects and meetings.</a:t>
            </a:r>
            <a:endParaRPr b="1"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100">
                <a:solidFill>
                  <a:schemeClr val="dk1"/>
                </a:solidFill>
              </a:rPr>
              <a:t>Survey Management:</a:t>
            </a:r>
            <a:r>
              <a:rPr lang="en" sz="1100">
                <a:solidFill>
                  <a:schemeClr val="dk1"/>
                </a:solidFill>
              </a:rPr>
              <a:t> Efficiently creating, distributing, and analyzing surveys within the system.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204175"/>
            <a:ext cx="4122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Data Flow Diagram</a:t>
            </a:r>
            <a:endParaRPr b="1"/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054225"/>
            <a:ext cx="34209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Meeting Data Collection and Analysis 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Scheduled Meeting Data Collection: </a:t>
            </a:r>
            <a:r>
              <a:rPr lang="en">
                <a:solidFill>
                  <a:schemeClr val="dk1"/>
                </a:solidFill>
              </a:rPr>
              <a:t>Data gathering for planned meetings.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Instant Meeting Data Collection: </a:t>
            </a:r>
            <a:r>
              <a:rPr lang="en">
                <a:solidFill>
                  <a:schemeClr val="dk1"/>
                </a:solidFill>
              </a:rPr>
              <a:t>Capture of impromptu/instant meeting data for immediate reference and storage.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Participants Data Collection: </a:t>
            </a:r>
            <a:r>
              <a:rPr lang="en">
                <a:solidFill>
                  <a:schemeClr val="dk1"/>
                </a:solidFill>
              </a:rPr>
              <a:t>Efficient collection of participant information for human resource management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250" y="1056200"/>
            <a:ext cx="4973476" cy="35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 Library for Analytics </a:t>
            </a:r>
            <a:r>
              <a:rPr b="1" lang="en"/>
              <a:t>Dashboard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4" y="0"/>
            <a:ext cx="14760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573675"/>
            <a:ext cx="793554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25" y="1126875"/>
            <a:ext cx="5157756" cy="32330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112" y="391625"/>
            <a:ext cx="1017974" cy="6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4294967295" type="body"/>
          </p:nvPr>
        </p:nvSpPr>
        <p:spPr>
          <a:xfrm>
            <a:off x="5871925" y="1467800"/>
            <a:ext cx="2498100" cy="25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Metric Name, Category, Description and Details</a:t>
            </a:r>
            <a:endParaRPr b="1"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Derivation Logic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Source</a:t>
            </a:r>
            <a:endParaRPr b="1"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Periodic Update Frequency</a:t>
            </a:r>
            <a:endParaRPr sz="14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Feasibility</a:t>
            </a:r>
            <a:endParaRPr sz="14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lang="en" sz="14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Display type &amp; order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